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7" r:id="rId4"/>
    <p:sldId id="258" r:id="rId5"/>
    <p:sldId id="262" r:id="rId6"/>
    <p:sldId id="263" r:id="rId7"/>
    <p:sldId id="316" r:id="rId8"/>
    <p:sldId id="317" r:id="rId9"/>
    <p:sldId id="328" r:id="rId10"/>
    <p:sldId id="31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288"/>
  </p:normalViewPr>
  <p:slideViewPr>
    <p:cSldViewPr snapToGrid="0" snapToObjects="1">
      <p:cViewPr varScale="1">
        <p:scale>
          <a:sx n="96" d="100"/>
          <a:sy n="96" d="100"/>
        </p:scale>
        <p:origin x="62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6/16/22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j9VLOXdx9VQ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youtube.com/watch?v=Mcn7NjFJcU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sgwRSC_MUM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C3A9-D23D-6F49-A67D-B848ED3C7E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HIDRO – NƯỚC</a:t>
            </a:r>
            <a:br>
              <a:rPr lang="en-US" sz="3200" b="1" dirty="0"/>
            </a:br>
            <a:r>
              <a:rPr lang="en-US" sz="3200" b="1" dirty="0"/>
              <a:t>NGUỒN NHIÊN LIỆU SẠCH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16AAF-B392-3245-A9FA-DAF2AA2A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434" y="114141"/>
            <a:ext cx="2756263" cy="1479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CCA568-7FF6-8342-B7D1-A5A736F23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858" y="3303998"/>
            <a:ext cx="2756263" cy="17080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D16A7-0975-7944-B81F-6CEF0F61B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6434" y="1690740"/>
            <a:ext cx="2777687" cy="1516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0CEC2-2F63-104C-9152-D3353B0CD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857" y="5112526"/>
            <a:ext cx="2756263" cy="1745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639C2-665D-1D46-B2AB-95AC30FA3C3D}"/>
              </a:ext>
            </a:extLst>
          </p:cNvPr>
          <p:cNvSpPr txBox="1"/>
          <p:nvPr/>
        </p:nvSpPr>
        <p:spPr>
          <a:xfrm>
            <a:off x="3009900" y="6001526"/>
            <a:ext cx="5295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https://www.youtube.com/watch?v=j9VLOXdx9VQ</a:t>
            </a: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6F9A8C-D6CE-A8FC-741C-E7882D5889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97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D83FE-D6A4-824D-9EA5-D1C24F70DFFB}"/>
              </a:ext>
            </a:extLst>
          </p:cNvPr>
          <p:cNvSpPr txBox="1"/>
          <p:nvPr/>
        </p:nvSpPr>
        <p:spPr>
          <a:xfrm>
            <a:off x="1214846" y="1385325"/>
            <a:ext cx="149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BÀI TẬP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BF5A3-2CD5-6F45-BF51-56F3E856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pic>
        <p:nvPicPr>
          <p:cNvPr id="9" name="Picture 3" descr="viet">
            <a:extLst>
              <a:ext uri="{FF2B5EF4-FFF2-40B4-BE49-F238E27FC236}">
                <a16:creationId xmlns:a16="http://schemas.microsoft.com/office/drawing/2014/main" id="{518C98D3-1513-AA48-98A4-B734176411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" y="1520606"/>
            <a:ext cx="836707" cy="6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3D33D-DCAC-034B-B294-922C06E65AEC}"/>
              </a:ext>
            </a:extLst>
          </p:cNvPr>
          <p:cNvSpPr txBox="1"/>
          <p:nvPr/>
        </p:nvSpPr>
        <p:spPr>
          <a:xfrm>
            <a:off x="1214846" y="1846990"/>
            <a:ext cx="89434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VIẾT PTHH:</a:t>
            </a:r>
          </a:p>
          <a:p>
            <a:pPr lvl="0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Cho H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Fe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Fe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ZnO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HgO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PbO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O</a:t>
            </a:r>
            <a:r>
              <a:rPr lang="en-US" sz="2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VN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9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>
            <a:extLst>
              <a:ext uri="{FF2B5EF4-FFF2-40B4-BE49-F238E27FC236}">
                <a16:creationId xmlns:a16="http://schemas.microsoft.com/office/drawing/2014/main" id="{7AF95436-572E-8949-92E5-BEDF24162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1981200"/>
            <a:ext cx="16002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KHHH: 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F08032D4-25D5-D347-AD6C-A1265EC50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2667000"/>
            <a:ext cx="152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CTHH: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8510DC8C-62A1-6646-9296-FF8955F6B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8" y="3276600"/>
            <a:ext cx="1295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NTK :</a:t>
            </a:r>
          </a:p>
        </p:txBody>
      </p:sp>
      <p:sp>
        <p:nvSpPr>
          <p:cNvPr id="17415" name="Text Box 7">
            <a:extLst>
              <a:ext uri="{FF2B5EF4-FFF2-40B4-BE49-F238E27FC236}">
                <a16:creationId xmlns:a16="http://schemas.microsoft.com/office/drawing/2014/main" id="{57066F61-F706-1A41-8804-52D66514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0" y="3810000"/>
            <a:ext cx="1257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PTK :</a:t>
            </a:r>
          </a:p>
        </p:txBody>
      </p:sp>
      <p:sp>
        <p:nvSpPr>
          <p:cNvPr id="17416" name="Text Box 8">
            <a:extLst>
              <a:ext uri="{FF2B5EF4-FFF2-40B4-BE49-F238E27FC236}">
                <a16:creationId xmlns:a16="http://schemas.microsoft.com/office/drawing/2014/main" id="{9DE5C64B-EE9C-F14B-9F49-DD5313953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1981200"/>
            <a:ext cx="12430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17417" name="Text Box 9">
            <a:extLst>
              <a:ext uri="{FF2B5EF4-FFF2-40B4-BE49-F238E27FC236}">
                <a16:creationId xmlns:a16="http://schemas.microsoft.com/office/drawing/2014/main" id="{DC4BAC8A-57B9-4348-8336-5962EA18D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667000"/>
            <a:ext cx="99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H</a:t>
            </a:r>
            <a:r>
              <a:rPr lang="en-US" altLang="en-US" sz="2600" b="1" baseline="-25000">
                <a:latin typeface="Times New Roman" panose="02020603050405020304" pitchFamily="18" charset="0"/>
              </a:rPr>
              <a:t>2</a:t>
            </a:r>
            <a:endParaRPr lang="en-US" altLang="en-US" sz="2600" b="1">
              <a:latin typeface="Times New Roman" panose="02020603050405020304" pitchFamily="18" charset="0"/>
            </a:endParaRP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EECC5C44-2E95-C246-94FA-50D27634B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3276600"/>
            <a:ext cx="990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914086C2-B91D-5241-8D6C-1AEF27BA0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3814763"/>
            <a:ext cx="12573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163F0CF-5544-C342-9E1D-DC87A84A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4" y="988450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pic>
        <p:nvPicPr>
          <p:cNvPr id="12" name="Picture 3" descr="viet">
            <a:extLst>
              <a:ext uri="{FF2B5EF4-FFF2-40B4-BE49-F238E27FC236}">
                <a16:creationId xmlns:a16="http://schemas.microsoft.com/office/drawing/2014/main" id="{5B2C2379-4E2D-4A40-896D-5A4EC21BBA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94" y="1833904"/>
            <a:ext cx="836707" cy="6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273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3" grpId="0"/>
      <p:bldP spid="17414" grpId="0"/>
      <p:bldP spid="17415" grpId="0"/>
      <p:bldP spid="17416" grpId="0"/>
      <p:bldP spid="17417" grpId="0"/>
      <p:bldP spid="17418" grpId="0"/>
      <p:bldP spid="174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BF2A5-211B-7945-8E89-7F5E9451A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62303C-881D-D649-BAB3-7957EFAD5282}"/>
              </a:ext>
            </a:extLst>
          </p:cNvPr>
          <p:cNvSpPr/>
          <p:nvPr/>
        </p:nvSpPr>
        <p:spPr>
          <a:xfrm>
            <a:off x="4281055" y="1720404"/>
            <a:ext cx="1911927" cy="939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H</a:t>
            </a:r>
            <a:r>
              <a:rPr lang="en-US" sz="3600" b="1" baseline="-25000" dirty="0"/>
              <a:t>2</a:t>
            </a:r>
            <a:r>
              <a:rPr lang="en-US" sz="3600" b="1" dirty="0"/>
              <a:t>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5E3AA3-397D-1B4B-A783-91E1F55ED137}"/>
              </a:ext>
            </a:extLst>
          </p:cNvPr>
          <p:cNvCxnSpPr/>
          <p:nvPr/>
        </p:nvCxnSpPr>
        <p:spPr>
          <a:xfrm flipH="1">
            <a:off x="2937164" y="2660074"/>
            <a:ext cx="1898072" cy="858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0399F4AB-BCAC-1440-B3B9-8C5A87FA20A4}"/>
              </a:ext>
            </a:extLst>
          </p:cNvPr>
          <p:cNvSpPr/>
          <p:nvPr/>
        </p:nvSpPr>
        <p:spPr>
          <a:xfrm>
            <a:off x="1717964" y="3548772"/>
            <a:ext cx="1911927" cy="93967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TCVL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2C4A203-5A98-4742-9C23-9D890D6ED453}"/>
              </a:ext>
            </a:extLst>
          </p:cNvPr>
          <p:cNvCxnSpPr/>
          <p:nvPr/>
        </p:nvCxnSpPr>
        <p:spPr>
          <a:xfrm>
            <a:off x="5527964" y="2660074"/>
            <a:ext cx="2202872" cy="888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E8D56CA-3967-384B-B747-24319A628239}"/>
              </a:ext>
            </a:extLst>
          </p:cNvPr>
          <p:cNvSpPr/>
          <p:nvPr/>
        </p:nvSpPr>
        <p:spPr>
          <a:xfrm>
            <a:off x="7107382" y="3578488"/>
            <a:ext cx="1911927" cy="93967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TCHH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03CF76-07D5-E849-8E44-397401274827}"/>
              </a:ext>
            </a:extLst>
          </p:cNvPr>
          <p:cNvCxnSpPr>
            <a:cxnSpLocks/>
          </p:cNvCxnSpPr>
          <p:nvPr/>
        </p:nvCxnSpPr>
        <p:spPr>
          <a:xfrm flipH="1">
            <a:off x="1181101" y="4519734"/>
            <a:ext cx="1385455" cy="51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D8F1FB4-EF98-2746-A5D4-0396C5BE8CD9}"/>
              </a:ext>
            </a:extLst>
          </p:cNvPr>
          <p:cNvCxnSpPr>
            <a:stCxn id="7" idx="4"/>
          </p:cNvCxnSpPr>
          <p:nvPr/>
        </p:nvCxnSpPr>
        <p:spPr>
          <a:xfrm flipH="1">
            <a:off x="1981200" y="4488442"/>
            <a:ext cx="692728" cy="790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D421F1-A142-FE45-AA8D-1BD6EF1875E2}"/>
              </a:ext>
            </a:extLst>
          </p:cNvPr>
          <p:cNvCxnSpPr/>
          <p:nvPr/>
        </p:nvCxnSpPr>
        <p:spPr>
          <a:xfrm>
            <a:off x="2750128" y="4518158"/>
            <a:ext cx="477981" cy="746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D92E23-E1F7-1046-8E4A-FA77B73FA2F4}"/>
              </a:ext>
            </a:extLst>
          </p:cNvPr>
          <p:cNvCxnSpPr/>
          <p:nvPr/>
        </p:nvCxnSpPr>
        <p:spPr>
          <a:xfrm>
            <a:off x="2937164" y="4518158"/>
            <a:ext cx="1565563" cy="513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D7B8999-F999-8D4A-B8AA-DB618C821D5A}"/>
              </a:ext>
            </a:extLst>
          </p:cNvPr>
          <p:cNvSpPr/>
          <p:nvPr/>
        </p:nvSpPr>
        <p:spPr>
          <a:xfrm>
            <a:off x="1243446" y="5331991"/>
            <a:ext cx="1260764" cy="68871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Màu</a:t>
            </a:r>
            <a:r>
              <a:rPr lang="en-US" b="1" dirty="0"/>
              <a:t> 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BC65419-A9ED-F54E-B549-794D856FB1F5}"/>
              </a:ext>
            </a:extLst>
          </p:cNvPr>
          <p:cNvSpPr/>
          <p:nvPr/>
        </p:nvSpPr>
        <p:spPr>
          <a:xfrm>
            <a:off x="2632366" y="5331991"/>
            <a:ext cx="1260764" cy="68871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Mùi</a:t>
            </a:r>
            <a:r>
              <a:rPr lang="en-US" b="1" dirty="0"/>
              <a:t>, </a:t>
            </a:r>
            <a:r>
              <a:rPr lang="en-US" b="1" dirty="0" err="1"/>
              <a:t>vị</a:t>
            </a:r>
            <a:r>
              <a:rPr lang="en-US" b="1" dirty="0"/>
              <a:t> 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D46C1E8-F546-4C47-891A-329075712EE0}"/>
              </a:ext>
            </a:extLst>
          </p:cNvPr>
          <p:cNvSpPr/>
          <p:nvPr/>
        </p:nvSpPr>
        <p:spPr>
          <a:xfrm>
            <a:off x="4090555" y="5080599"/>
            <a:ext cx="1260764" cy="68871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Tỉ</a:t>
            </a:r>
            <a:r>
              <a:rPr lang="en-US" b="1" dirty="0"/>
              <a:t> </a:t>
            </a:r>
            <a:r>
              <a:rPr lang="en-US" b="1" dirty="0" err="1"/>
              <a:t>khối</a:t>
            </a:r>
            <a:r>
              <a:rPr lang="en-US" b="1" dirty="0"/>
              <a:t> 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E20515-6A79-044B-91DE-984C484AADE1}"/>
              </a:ext>
            </a:extLst>
          </p:cNvPr>
          <p:cNvCxnSpPr/>
          <p:nvPr/>
        </p:nvCxnSpPr>
        <p:spPr>
          <a:xfrm flipV="1">
            <a:off x="9019309" y="3104423"/>
            <a:ext cx="734291" cy="816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22C9685-7793-2D46-B8B2-33E0E65A160D}"/>
              </a:ext>
            </a:extLst>
          </p:cNvPr>
          <p:cNvSpPr/>
          <p:nvPr/>
        </p:nvSpPr>
        <p:spPr>
          <a:xfrm>
            <a:off x="9781309" y="2745209"/>
            <a:ext cx="1260764" cy="68871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D239C2-16FC-8445-A215-BC567EB5F492}"/>
              </a:ext>
            </a:extLst>
          </p:cNvPr>
          <p:cNvSpPr/>
          <p:nvPr/>
        </p:nvSpPr>
        <p:spPr>
          <a:xfrm>
            <a:off x="9642764" y="4686854"/>
            <a:ext cx="1260764" cy="68871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CuO</a:t>
            </a:r>
            <a:endParaRPr lang="en-US" b="1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D49DB09-0F02-1740-B7BF-D849D32894EB}"/>
              </a:ext>
            </a:extLst>
          </p:cNvPr>
          <p:cNvCxnSpPr>
            <a:cxnSpLocks/>
          </p:cNvCxnSpPr>
          <p:nvPr/>
        </p:nvCxnSpPr>
        <p:spPr>
          <a:xfrm>
            <a:off x="9019309" y="4126314"/>
            <a:ext cx="623455" cy="843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FE117F35-355B-994E-94C9-1B1D95D45C31}"/>
              </a:ext>
            </a:extLst>
          </p:cNvPr>
          <p:cNvSpPr/>
          <p:nvPr/>
        </p:nvSpPr>
        <p:spPr>
          <a:xfrm>
            <a:off x="-41564" y="4736244"/>
            <a:ext cx="1260764" cy="68871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Trạng</a:t>
            </a:r>
            <a:r>
              <a:rPr lang="en-US" b="1" dirty="0"/>
              <a:t> </a:t>
            </a:r>
            <a:r>
              <a:rPr lang="en-US" b="1" dirty="0" err="1"/>
              <a:t>thái</a:t>
            </a:r>
            <a:r>
              <a:rPr lang="en-US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36811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80EAD0-54BE-AA4D-B7C1-3C797416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419853-07C4-814A-89AC-D7422C642EAD}"/>
              </a:ext>
            </a:extLst>
          </p:cNvPr>
          <p:cNvSpPr txBox="1"/>
          <p:nvPr/>
        </p:nvSpPr>
        <p:spPr>
          <a:xfrm>
            <a:off x="1214846" y="1385325"/>
            <a:ext cx="3361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I. TÍNH CHẤT VẬT LÝ </a:t>
            </a:r>
          </a:p>
        </p:txBody>
      </p:sp>
      <p:pic>
        <p:nvPicPr>
          <p:cNvPr id="7" name="Picture 3" descr="viet">
            <a:extLst>
              <a:ext uri="{FF2B5EF4-FFF2-40B4-BE49-F238E27FC236}">
                <a16:creationId xmlns:a16="http://schemas.microsoft.com/office/drawing/2014/main" id="{5984330C-8280-9C46-9AAE-97D1828D98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85325"/>
            <a:ext cx="836707" cy="6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200AB27A-AABE-2E46-9942-D37BCFC1F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83" y="1920422"/>
            <a:ext cx="7848600" cy="108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Hiđro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màu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mùi</a:t>
            </a:r>
            <a:r>
              <a:rPr lang="en-US" altLang="en-US" sz="2600" b="1" dirty="0"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vị</a:t>
            </a:r>
            <a:r>
              <a:rPr lang="en-US" altLang="en-US" sz="2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7C18755-7D3C-A743-96A3-8FC41E456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846" y="3398918"/>
            <a:ext cx="77231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en-US" sz="2300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hiđro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nhẹ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hơn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600" b="1" dirty="0">
                <a:latin typeface="Times New Roman" panose="02020603050405020304" pitchFamily="18" charset="0"/>
              </a:rPr>
              <a:t> 14,5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600" b="1" dirty="0"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545C38EC-214F-5B46-89FF-57E5EDA215A5}"/>
              </a:ext>
            </a:extLst>
          </p:cNvPr>
          <p:cNvGrpSpPr>
            <a:grpSpLocks/>
          </p:cNvGrpSpPr>
          <p:nvPr/>
        </p:nvGrpSpPr>
        <p:grpSpPr bwMode="auto">
          <a:xfrm>
            <a:off x="1689054" y="2509385"/>
            <a:ext cx="3505200" cy="838200"/>
            <a:chOff x="2352" y="248"/>
            <a:chExt cx="2208" cy="528"/>
          </a:xfrm>
        </p:grpSpPr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38AEEF04-DF09-4B41-8152-20A450B958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2" y="536"/>
              <a:ext cx="172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B316E4BA-84D7-9047-BE3F-845AFD75D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4" y="480"/>
              <a:ext cx="3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EF7558FE-11C3-E646-AB56-CF379C5556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" y="576"/>
              <a:ext cx="16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kk</a:t>
              </a:r>
            </a:p>
          </p:txBody>
        </p:sp>
        <p:sp>
          <p:nvSpPr>
            <p:cNvPr id="15" name="Rectangle 10">
              <a:extLst>
                <a:ext uri="{FF2B5EF4-FFF2-40B4-BE49-F238E27FC236}">
                  <a16:creationId xmlns:a16="http://schemas.microsoft.com/office/drawing/2014/main" id="{B1FD10A2-9F02-4E47-AD4A-244E45E10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55"/>
              <a:ext cx="20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59134967-623C-DC47-ACDC-40BCD71E9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55"/>
              <a:ext cx="1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CE64BBE6-3BD6-5F41-9349-1701F0DB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" y="248"/>
              <a:ext cx="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C2D1E90B-9FAD-1D42-B640-2E5150D37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507"/>
              <a:ext cx="29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</a:t>
              </a:r>
            </a:p>
          </p:txBody>
        </p:sp>
        <p:sp>
          <p:nvSpPr>
            <p:cNvPr id="19" name="Rectangle 15">
              <a:extLst>
                <a:ext uri="{FF2B5EF4-FFF2-40B4-BE49-F238E27FC236}">
                  <a16:creationId xmlns:a16="http://schemas.microsoft.com/office/drawing/2014/main" id="{18FCC914-FC43-0942-A83C-3CC38FC9A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5" y="336"/>
              <a:ext cx="141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id="{D70FBC90-77C6-C644-80C6-0D7CE516F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" y="394"/>
              <a:ext cx="7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 Box 18">
            <a:extLst>
              <a:ext uri="{FF2B5EF4-FFF2-40B4-BE49-F238E27FC236}">
                <a16:creationId xmlns:a16="http://schemas.microsoft.com/office/drawing/2014/main" id="{62DC8815-4965-F74D-9DD6-9C59A4A7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717" y="4020766"/>
            <a:ext cx="5867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3DB32FC-F50C-E143-ABA0-57889BC04495}"/>
              </a:ext>
            </a:extLst>
          </p:cNvPr>
          <p:cNvCxnSpPr/>
          <p:nvPr/>
        </p:nvCxnSpPr>
        <p:spPr>
          <a:xfrm>
            <a:off x="2895755" y="2892767"/>
            <a:ext cx="292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3">
            <a:extLst>
              <a:ext uri="{FF2B5EF4-FFF2-40B4-BE49-F238E27FC236}">
                <a16:creationId xmlns:a16="http://schemas.microsoft.com/office/drawing/2014/main" id="{26EF5A9C-7B23-4547-A78B-66A4DA4D2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17" y="4658214"/>
            <a:ext cx="541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en-US" sz="2600" b="1" dirty="0">
                <a:latin typeface="Times New Roman" panose="02020603050405020304" pitchFamily="18" charset="0"/>
                <a:sym typeface="Wingdings" pitchFamily="2" charset="2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Hiđro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rất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ít</a:t>
            </a:r>
            <a:r>
              <a:rPr lang="en-US" altLang="en-US" sz="2600" b="1" dirty="0">
                <a:latin typeface="Times New Roman" panose="02020603050405020304" pitchFamily="18" charset="0"/>
              </a:rPr>
              <a:t> tan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6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505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3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D83FE-D6A4-824D-9EA5-D1C24F70DFFB}"/>
              </a:ext>
            </a:extLst>
          </p:cNvPr>
          <p:cNvSpPr txBox="1"/>
          <p:nvPr/>
        </p:nvSpPr>
        <p:spPr>
          <a:xfrm>
            <a:off x="1214846" y="1385325"/>
            <a:ext cx="380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II. TÍNH CHẤT HOÁ HỌC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BF5A3-2CD5-6F45-BF51-56F3E856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0CF3A-C954-9F48-BAF7-36746FA994EE}"/>
              </a:ext>
            </a:extLst>
          </p:cNvPr>
          <p:cNvSpPr txBox="1"/>
          <p:nvPr/>
        </p:nvSpPr>
        <p:spPr>
          <a:xfrm>
            <a:off x="1580606" y="1879853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Tác</a:t>
            </a:r>
            <a:r>
              <a:rPr lang="en-US" sz="2400" b="1" dirty="0"/>
              <a:t> dung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Oxi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B5223-3543-EE41-9725-131E821B9060}"/>
              </a:ext>
            </a:extLst>
          </p:cNvPr>
          <p:cNvSpPr txBox="1"/>
          <p:nvPr/>
        </p:nvSpPr>
        <p:spPr>
          <a:xfrm>
            <a:off x="4891670" y="1972186"/>
            <a:ext cx="5243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https://www.youtube.com/watch?v=Mcn7NjFJcU0</a:t>
            </a:r>
            <a:endParaRPr lang="en-US" dirty="0"/>
          </a:p>
        </p:txBody>
      </p:sp>
      <p:pic>
        <p:nvPicPr>
          <p:cNvPr id="8" name="Picture 4" descr="Hinh 5">
            <a:extLst>
              <a:ext uri="{FF2B5EF4-FFF2-40B4-BE49-F238E27FC236}">
                <a16:creationId xmlns:a16="http://schemas.microsoft.com/office/drawing/2014/main" id="{5660455E-DCA4-654C-B2B3-9FD40B9B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455" y="2554887"/>
            <a:ext cx="6411687" cy="398396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8004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D83FE-D6A4-824D-9EA5-D1C24F70DFFB}"/>
              </a:ext>
            </a:extLst>
          </p:cNvPr>
          <p:cNvSpPr txBox="1"/>
          <p:nvPr/>
        </p:nvSpPr>
        <p:spPr>
          <a:xfrm>
            <a:off x="1214846" y="1385325"/>
            <a:ext cx="380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II. TÍNH CHẤT HOÁ HỌC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BF5A3-2CD5-6F45-BF51-56F3E856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C0CF3A-C954-9F48-BAF7-36746FA994EE}"/>
              </a:ext>
            </a:extLst>
          </p:cNvPr>
          <p:cNvSpPr txBox="1"/>
          <p:nvPr/>
        </p:nvSpPr>
        <p:spPr>
          <a:xfrm>
            <a:off x="1580606" y="1879853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Oxi</a:t>
            </a:r>
            <a:endParaRPr lang="en-US" sz="2400" b="1" dirty="0"/>
          </a:p>
        </p:txBody>
      </p:sp>
      <p:pic>
        <p:nvPicPr>
          <p:cNvPr id="9" name="Picture 3" descr="viet">
            <a:extLst>
              <a:ext uri="{FF2B5EF4-FFF2-40B4-BE49-F238E27FC236}">
                <a16:creationId xmlns:a16="http://schemas.microsoft.com/office/drawing/2014/main" id="{518C98D3-1513-AA48-98A4-B734176411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" y="1520606"/>
            <a:ext cx="836707" cy="6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4E2BEC8C-48C7-4E48-ABEF-8B63BA20D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464" y="1894740"/>
            <a:ext cx="64008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600" b="1" dirty="0">
                <a:latin typeface="Times New Roman" panose="02020603050405020304" pitchFamily="18" charset="0"/>
              </a:rPr>
              <a:t>2H</a:t>
            </a:r>
            <a:r>
              <a:rPr lang="en-US" altLang="en-US" sz="26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en-US" sz="2600" b="1" dirty="0">
                <a:latin typeface="Times New Roman" panose="02020603050405020304" pitchFamily="18" charset="0"/>
              </a:rPr>
              <a:t> + O</a:t>
            </a:r>
            <a:r>
              <a:rPr lang="en-US" altLang="en-US" sz="2600" b="1" baseline="-25000" dirty="0">
                <a:latin typeface="Times New Roman" panose="02020603050405020304" pitchFamily="18" charset="0"/>
              </a:rPr>
              <a:t>2</a:t>
            </a:r>
            <a:r>
              <a:rPr lang="en-US" altLang="en-US" sz="2600" b="1" dirty="0">
                <a:latin typeface="Times New Roman" panose="02020603050405020304" pitchFamily="18" charset="0"/>
                <a:sym typeface="Wingdings" pitchFamily="2" charset="2"/>
              </a:rPr>
              <a:t>            2H</a:t>
            </a:r>
            <a:r>
              <a:rPr lang="en-US" altLang="en-US" sz="2600" b="1" baseline="-25000" dirty="0">
                <a:latin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en-US" sz="2600" b="1" dirty="0">
                <a:latin typeface="Times New Roman" panose="02020603050405020304" pitchFamily="18" charset="0"/>
                <a:sym typeface="Wingdings" pitchFamily="2" charset="2"/>
              </a:rPr>
              <a:t>O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7DE3F305-2BC1-4F4B-BA3E-50959BA2A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314575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t</a:t>
            </a:r>
            <a:r>
              <a:rPr lang="en-US" altLang="en-US" sz="2000" b="1" baseline="30000" dirty="0">
                <a:latin typeface="Times New Roman" panose="02020603050405020304" pitchFamily="18" charset="0"/>
              </a:rPr>
              <a:t>o</a:t>
            </a:r>
            <a:endParaRPr lang="en-US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12" name="Line 7">
            <a:extLst>
              <a:ext uri="{FF2B5EF4-FFF2-40B4-BE49-F238E27FC236}">
                <a16:creationId xmlns:a16="http://schemas.microsoft.com/office/drawing/2014/main" id="{8EF0A1DB-DC5D-E64A-88C8-8469E35AC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705100"/>
            <a:ext cx="6096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A48D628F-164F-4D4D-99DE-C2D8A01EC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864" y="3164130"/>
            <a:ext cx="7010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 err="1">
                <a:latin typeface="Times New Roman" panose="02020603050405020304" pitchFamily="18" charset="0"/>
              </a:rPr>
              <a:t>Hỗn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hiđro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khí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oxi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hỗn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hợp</a:t>
            </a:r>
            <a:r>
              <a:rPr lang="en-US" altLang="en-US" sz="2600" dirty="0">
                <a:latin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</a:rPr>
              <a:t>nổ</a:t>
            </a:r>
            <a:r>
              <a:rPr lang="en-US" altLang="en-US" sz="2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F1C46-94B3-B042-8441-0349F0B936CC}"/>
              </a:ext>
            </a:extLst>
          </p:cNvPr>
          <p:cNvSpPr txBox="1"/>
          <p:nvPr/>
        </p:nvSpPr>
        <p:spPr>
          <a:xfrm>
            <a:off x="1601970" y="3903512"/>
            <a:ext cx="31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CuO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2A02DE-3DE9-154E-A29A-8724A5E39F68}"/>
              </a:ext>
            </a:extLst>
          </p:cNvPr>
          <p:cNvSpPr txBox="1"/>
          <p:nvPr/>
        </p:nvSpPr>
        <p:spPr>
          <a:xfrm>
            <a:off x="1841864" y="4442623"/>
            <a:ext cx="548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https://www.youtube.com/watch?v=xsgwRSC_MUM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val 2">
            <a:extLst>
              <a:ext uri="{FF2B5EF4-FFF2-40B4-BE49-F238E27FC236}">
                <a16:creationId xmlns:a16="http://schemas.microsoft.com/office/drawing/2014/main" id="{A7C03B65-CD1C-4D4F-9406-C80411ECE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905000"/>
            <a:ext cx="4572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9939" name="Oval 3">
            <a:extLst>
              <a:ext uri="{FF2B5EF4-FFF2-40B4-BE49-F238E27FC236}">
                <a16:creationId xmlns:a16="http://schemas.microsoft.com/office/drawing/2014/main" id="{FB209C12-0B05-6049-9D22-75873199D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905000"/>
            <a:ext cx="4572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9940" name="Oval 4">
            <a:extLst>
              <a:ext uri="{FF2B5EF4-FFF2-40B4-BE49-F238E27FC236}">
                <a16:creationId xmlns:a16="http://schemas.microsoft.com/office/drawing/2014/main" id="{4B575BC6-8448-4746-8791-DB961E386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524000"/>
            <a:ext cx="914400" cy="762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Cu</a:t>
            </a:r>
          </a:p>
        </p:txBody>
      </p:sp>
      <p:sp>
        <p:nvSpPr>
          <p:cNvPr id="39941" name="Oval 5">
            <a:extLst>
              <a:ext uri="{FF2B5EF4-FFF2-40B4-BE49-F238E27FC236}">
                <a16:creationId xmlns:a16="http://schemas.microsoft.com/office/drawing/2014/main" id="{C2273FA1-ECB8-4C4C-A24E-8F0CFAC7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05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30726" name="Oval 6">
            <a:extLst>
              <a:ext uri="{FF2B5EF4-FFF2-40B4-BE49-F238E27FC236}">
                <a16:creationId xmlns:a16="http://schemas.microsoft.com/office/drawing/2014/main" id="{E493182B-7F1E-6D44-820E-23C43AC22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0727" name="Oval 7">
            <a:extLst>
              <a:ext uri="{FF2B5EF4-FFF2-40B4-BE49-F238E27FC236}">
                <a16:creationId xmlns:a16="http://schemas.microsoft.com/office/drawing/2014/main" id="{1FF40766-5B96-024F-9187-D9363D1AA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9050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0728" name="Oval 8">
            <a:extLst>
              <a:ext uri="{FF2B5EF4-FFF2-40B4-BE49-F238E27FC236}">
                <a16:creationId xmlns:a16="http://schemas.microsoft.com/office/drawing/2014/main" id="{AE91624E-B9CC-014C-8003-9A29B6702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524000"/>
            <a:ext cx="1066800" cy="990600"/>
          </a:xfrm>
          <a:prstGeom prst="ellipse">
            <a:avLst/>
          </a:prstGeom>
          <a:solidFill>
            <a:srgbClr val="F7A7C5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Cu</a:t>
            </a:r>
          </a:p>
        </p:txBody>
      </p:sp>
      <p:sp>
        <p:nvSpPr>
          <p:cNvPr id="30729" name="Oval 9">
            <a:extLst>
              <a:ext uri="{FF2B5EF4-FFF2-40B4-BE49-F238E27FC236}">
                <a16:creationId xmlns:a16="http://schemas.microsoft.com/office/drawing/2014/main" id="{CDB640B8-46F9-3D49-A39F-FF673119F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752600"/>
            <a:ext cx="609600" cy="6858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30730" name="Oval 10">
            <a:extLst>
              <a:ext uri="{FF2B5EF4-FFF2-40B4-BE49-F238E27FC236}">
                <a16:creationId xmlns:a16="http://schemas.microsoft.com/office/drawing/2014/main" id="{0BF9D333-7812-E046-AE40-A49EE5D9E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5450" y="2381250"/>
            <a:ext cx="438150" cy="514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0731" name="Oval 11">
            <a:extLst>
              <a:ext uri="{FF2B5EF4-FFF2-40B4-BE49-F238E27FC236}">
                <a16:creationId xmlns:a16="http://schemas.microsoft.com/office/drawing/2014/main" id="{8D469822-973B-FC4B-89B4-D0978316A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9338" y="1981200"/>
            <a:ext cx="42386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latin typeface="Times New Roman" panose="02020603050405020304" pitchFamily="18" charset="0"/>
              </a:rPr>
              <a:t>H</a:t>
            </a:r>
          </a:p>
        </p:txBody>
      </p:sp>
      <p:sp>
        <p:nvSpPr>
          <p:cNvPr id="39948" name="Text Box 12">
            <a:extLst>
              <a:ext uri="{FF2B5EF4-FFF2-40B4-BE49-F238E27FC236}">
                <a16:creationId xmlns:a16="http://schemas.microsoft.com/office/drawing/2014/main" id="{DB61C5FC-D0AD-5641-BC52-CCFD03D85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981201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02C0F966-2531-0445-AECF-701736761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0" y="1981201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9950" name="Text Box 14">
            <a:extLst>
              <a:ext uri="{FF2B5EF4-FFF2-40B4-BE49-F238E27FC236}">
                <a16:creationId xmlns:a16="http://schemas.microsoft.com/office/drawing/2014/main" id="{671F5B56-66C6-AA4D-A555-8225E2237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1" y="3181351"/>
            <a:ext cx="1463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NI-Centur" pitchFamily="2" charset="0"/>
            </a:endParaRP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704EEE1E-EEB0-F44C-BD3E-A1E11EC0E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028951"/>
            <a:ext cx="76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B0F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4000" baseline="-25000" dirty="0">
                <a:solidFill>
                  <a:srgbClr val="00B0F0"/>
                </a:solidFill>
                <a:latin typeface="Times New Roman" panose="02020603050405020304" pitchFamily="18" charset="0"/>
              </a:rPr>
              <a:t>2 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A9322B16-9C3E-1C4B-B74E-2AF281732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028951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latin typeface="Times New Roman" panose="02020603050405020304" pitchFamily="18" charset="0"/>
              </a:rPr>
              <a:t>CuO </a:t>
            </a:r>
            <a:endParaRPr lang="en-US" altLang="en-US" sz="4000" baseline="-25000">
              <a:latin typeface="Times New Roman" panose="02020603050405020304" pitchFamily="18" charset="0"/>
            </a:endParaRPr>
          </a:p>
        </p:txBody>
      </p:sp>
      <p:sp>
        <p:nvSpPr>
          <p:cNvPr id="30737" name="Line 17">
            <a:extLst>
              <a:ext uri="{FF2B5EF4-FFF2-40B4-BE49-F238E27FC236}">
                <a16:creationId xmlns:a16="http://schemas.microsoft.com/office/drawing/2014/main" id="{70014EAC-E5DC-064E-ADED-23A7C6F894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3333750"/>
            <a:ext cx="838200" cy="190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883FDCA-B95B-3943-B57A-075CA2646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133600"/>
            <a:ext cx="76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74D93E7F-8B19-804C-B084-58695DC7C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300" y="3105150"/>
            <a:ext cx="317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0740" name="Text Box 20">
            <a:extLst>
              <a:ext uri="{FF2B5EF4-FFF2-40B4-BE49-F238E27FC236}">
                <a16:creationId xmlns:a16="http://schemas.microsoft.com/office/drawing/2014/main" id="{7D4754FD-37C3-B642-8296-6C1F774D0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0300" y="3124200"/>
            <a:ext cx="39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30741" name="Text Box 21">
            <a:extLst>
              <a:ext uri="{FF2B5EF4-FFF2-40B4-BE49-F238E27FC236}">
                <a16:creationId xmlns:a16="http://schemas.microsoft.com/office/drawing/2014/main" id="{FDE37B56-3DAC-3A4B-9132-128E8D2CE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048001"/>
            <a:ext cx="1295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B0F0"/>
                </a:solidFill>
                <a:latin typeface="Times New Roman" panose="02020603050405020304" pitchFamily="18" charset="0"/>
              </a:rPr>
              <a:t>H</a:t>
            </a:r>
            <a:r>
              <a:rPr lang="en-US" altLang="en-US" sz="4000" baseline="-25000" dirty="0">
                <a:solidFill>
                  <a:srgbClr val="00B0F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4000" dirty="0">
                <a:solidFill>
                  <a:srgbClr val="00B0F0"/>
                </a:solidFill>
                <a:latin typeface="Times New Roman" panose="02020603050405020304" pitchFamily="18" charset="0"/>
              </a:rPr>
              <a:t>O </a:t>
            </a:r>
            <a:endParaRPr lang="en-US" altLang="en-US" sz="4000" baseline="-25000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2" name="Text Box 22">
            <a:extLst>
              <a:ext uri="{FF2B5EF4-FFF2-40B4-BE49-F238E27FC236}">
                <a16:creationId xmlns:a16="http://schemas.microsoft.com/office/drawing/2014/main" id="{F2DBA01F-E352-304F-9D26-DDCFFA71A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048001"/>
            <a:ext cx="99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Cu </a:t>
            </a:r>
            <a:endParaRPr lang="en-US" altLang="en-US" sz="4000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3" name="Text Box 23">
            <a:extLst>
              <a:ext uri="{FF2B5EF4-FFF2-40B4-BE49-F238E27FC236}">
                <a16:creationId xmlns:a16="http://schemas.microsoft.com/office/drawing/2014/main" id="{3998AD02-D262-084E-8DCD-31180378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9718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t</a:t>
            </a:r>
            <a:r>
              <a:rPr lang="en-US" altLang="en-US" baseline="30000" dirty="0">
                <a:latin typeface="Times New Roman" panose="02020603050405020304" pitchFamily="18" charset="0"/>
              </a:rPr>
              <a:t>o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0744" name="Text Box 24">
            <a:extLst>
              <a:ext uri="{FF2B5EF4-FFF2-40B4-BE49-F238E27FC236}">
                <a16:creationId xmlns:a16="http://schemas.microsoft.com/office/drawing/2014/main" id="{176F8502-35EE-2546-BB63-1ECA8EB36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- PTHH:</a:t>
            </a:r>
          </a:p>
        </p:txBody>
      </p:sp>
      <p:sp>
        <p:nvSpPr>
          <p:cNvPr id="30745" name="Text Box 25">
            <a:extLst>
              <a:ext uri="{FF2B5EF4-FFF2-40B4-BE49-F238E27FC236}">
                <a16:creationId xmlns:a16="http://schemas.microsoft.com/office/drawing/2014/main" id="{08AA54FB-17F9-5D4E-8D47-714347470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52601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latin typeface="Times New Roman" panose="02020603050405020304" pitchFamily="18" charset="0"/>
              </a:rPr>
              <a:t>t</a:t>
            </a:r>
            <a:r>
              <a:rPr lang="en-US" altLang="en-US" baseline="30000">
                <a:latin typeface="Times New Roman" panose="02020603050405020304" pitchFamily="18" charset="0"/>
              </a:rPr>
              <a:t>o</a:t>
            </a: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0748" name="Text Box 28">
            <a:extLst>
              <a:ext uri="{FF2B5EF4-FFF2-40B4-BE49-F238E27FC236}">
                <a16:creationId xmlns:a16="http://schemas.microsoft.com/office/drawing/2014/main" id="{E4E4CA2E-A57C-1F44-9C35-90E0F15E5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505201"/>
            <a:ext cx="99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Đen</a:t>
            </a:r>
          </a:p>
        </p:txBody>
      </p:sp>
      <p:sp>
        <p:nvSpPr>
          <p:cNvPr id="30749" name="Text Box 29">
            <a:extLst>
              <a:ext uri="{FF2B5EF4-FFF2-40B4-BE49-F238E27FC236}">
                <a16:creationId xmlns:a16="http://schemas.microsoft.com/office/drawing/2014/main" id="{4348BEE9-767F-E240-8C3C-31E3F7093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595688"/>
            <a:ext cx="685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ỏ</a:t>
            </a:r>
          </a:p>
        </p:txBody>
      </p:sp>
      <p:sp>
        <p:nvSpPr>
          <p:cNvPr id="39966" name="Line 30">
            <a:extLst>
              <a:ext uri="{FF2B5EF4-FFF2-40B4-BE49-F238E27FC236}">
                <a16:creationId xmlns:a16="http://schemas.microsoft.com/office/drawing/2014/main" id="{FD71A3DD-813B-8445-8AD1-435A1ADD6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6019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7" name="Line 31">
            <a:extLst>
              <a:ext uri="{FF2B5EF4-FFF2-40B4-BE49-F238E27FC236}">
                <a16:creationId xmlns:a16="http://schemas.microsoft.com/office/drawing/2014/main" id="{5EFE7276-BA77-F149-A095-20AA4BC513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3200" y="2133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68" name="Line 32">
            <a:extLst>
              <a:ext uri="{FF2B5EF4-FFF2-40B4-BE49-F238E27FC236}">
                <a16:creationId xmlns:a16="http://schemas.microsoft.com/office/drawing/2014/main" id="{272F6A8D-43D0-074F-B9B6-1D73AC99BA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33528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250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6 C 0.03194 0.05949 0.06423 0.1243 0.09566 0.14676 C 0.12725 0.16944 0.16423 0.14305 0.18854 0.12847 C 0.21302 0.11366 0.23281 0.06944 0.24166 0.05856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896 C 0.04392 -0.02682 0.08472 -0.07237 0.12153 -0.08532 C 0.15833 -0.0978 0.2007 -0.07468 0.22431 -0.06058 C 0.24757 -0.04624 0.25573 -0.00994 0.26198 -1.90751E-6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5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185E-6 L 0.25 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0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5" dur="20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277 L 0.25052 0.0027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C 0.06077 -0.01991 0.1217 -0.03958 0.18507 -0.04653 C 0.24844 -0.05301 0.32726 -0.05301 0.38021 -0.04051 C 0.43299 -0.02778 0.48073 0.01667 0.50278 0.02986 C 0.525 0.04306 0.51077 0.03634 0.5125 0.03773 " pathEditMode="relative" rAng="0" ptsTypes="aaaaA">
                                      <p:cBhvr>
                                        <p:cTn id="44" dur="20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0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30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7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7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 animBg="1"/>
      <p:bldP spid="30726" grpId="1" animBg="1"/>
      <p:bldP spid="30727" grpId="0" animBg="1"/>
      <p:bldP spid="30727" grpId="1" animBg="1"/>
      <p:bldP spid="30728" grpId="0" animBg="1"/>
      <p:bldP spid="30729" grpId="0" animBg="1"/>
      <p:bldP spid="30730" grpId="0" animBg="1"/>
      <p:bldP spid="30730" grpId="1" animBg="1"/>
      <p:bldP spid="30731" grpId="0" animBg="1"/>
      <p:bldP spid="30731" grpId="1" animBg="1"/>
      <p:bldP spid="30733" grpId="0"/>
      <p:bldP spid="30745" grpId="0"/>
      <p:bldP spid="30748" grpId="0"/>
      <p:bldP spid="307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5D83FE-D6A4-824D-9EA5-D1C24F70DFFB}"/>
              </a:ext>
            </a:extLst>
          </p:cNvPr>
          <p:cNvSpPr txBox="1"/>
          <p:nvPr/>
        </p:nvSpPr>
        <p:spPr>
          <a:xfrm>
            <a:off x="1214846" y="1385325"/>
            <a:ext cx="3807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II. TÍNH CHẤT HOÁ HỌC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5BF5A3-2CD5-6F45-BF51-56F3E856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864" y="677428"/>
            <a:ext cx="9342230" cy="107722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VẤN ĐỀ 01: TÍNH CHẤT – ỨNG DỤNG CỦA HIDRO</a:t>
            </a:r>
          </a:p>
        </p:txBody>
      </p:sp>
      <p:pic>
        <p:nvPicPr>
          <p:cNvPr id="9" name="Picture 3" descr="viet">
            <a:extLst>
              <a:ext uri="{FF2B5EF4-FFF2-40B4-BE49-F238E27FC236}">
                <a16:creationId xmlns:a16="http://schemas.microsoft.com/office/drawing/2014/main" id="{518C98D3-1513-AA48-98A4-B734176411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" y="1520606"/>
            <a:ext cx="836707" cy="63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3F1C46-94B3-B042-8441-0349F0B936CC}"/>
              </a:ext>
            </a:extLst>
          </p:cNvPr>
          <p:cNvSpPr txBox="1"/>
          <p:nvPr/>
        </p:nvSpPr>
        <p:spPr>
          <a:xfrm>
            <a:off x="1525026" y="1926019"/>
            <a:ext cx="318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2. </a:t>
            </a:r>
            <a:r>
              <a:rPr lang="en-US" sz="2400" b="1" dirty="0" err="1"/>
              <a:t>Tác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CuO</a:t>
            </a:r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8A2A5F-AB17-D541-BDB3-9C0B0917DA1B}"/>
              </a:ext>
            </a:extLst>
          </p:cNvPr>
          <p:cNvSpPr/>
          <p:nvPr/>
        </p:nvSpPr>
        <p:spPr>
          <a:xfrm>
            <a:off x="1841864" y="2643787"/>
            <a:ext cx="3804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</a:rPr>
              <a:t>H</a:t>
            </a:r>
            <a:r>
              <a:rPr lang="en-US" altLang="en-US" sz="2800" baseline="-25000" dirty="0">
                <a:latin typeface="Times New Roman" panose="02020603050405020304" pitchFamily="18" charset="0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</a:rPr>
              <a:t> +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CuO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 Cu + H</a:t>
            </a:r>
            <a:r>
              <a:rPr lang="en-US" altLang="en-US" sz="2800" baseline="-25000" dirty="0">
                <a:latin typeface="Times New Roman" panose="02020603050405020304" pitchFamily="18" charset="0"/>
                <a:sym typeface="Wingdings" pitchFamily="2" charset="2"/>
              </a:rPr>
              <a:t>2</a:t>
            </a:r>
            <a:r>
              <a:rPr lang="en-US" altLang="en-US" sz="2800" dirty="0">
                <a:latin typeface="Times New Roman" panose="02020603050405020304" pitchFamily="18" charset="0"/>
                <a:sym typeface="Wingdings" pitchFamily="2" charset="2"/>
              </a:rPr>
              <a:t>O </a:t>
            </a:r>
            <a:endParaRPr lang="en-US" alt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13DCF995-187B-734E-BF59-5F85FE4EC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246043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t</a:t>
            </a:r>
            <a:r>
              <a:rPr lang="en-US" altLang="en-US" baseline="30000" dirty="0">
                <a:latin typeface="Times New Roman" panose="02020603050405020304" pitchFamily="18" charset="0"/>
              </a:rPr>
              <a:t>o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8B1F74-C489-0942-BC83-9D3F558A2F50}"/>
              </a:ext>
            </a:extLst>
          </p:cNvPr>
          <p:cNvSpPr/>
          <p:nvPr/>
        </p:nvSpPr>
        <p:spPr>
          <a:xfrm>
            <a:off x="1841864" y="3423110"/>
            <a:ext cx="8749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 err="1"/>
              <a:t>Ở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nhiệt</a:t>
            </a:r>
            <a:r>
              <a:rPr lang="en-US" altLang="en-US" sz="2400" dirty="0"/>
              <a:t> </a:t>
            </a:r>
            <a:r>
              <a:rPr lang="vi-VN" altLang="en-US" sz="2400" dirty="0"/>
              <a:t>đ</a:t>
            </a:r>
            <a:r>
              <a:rPr lang="en-US" altLang="en-US" sz="2400" dirty="0" err="1"/>
              <a:t>ộ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thích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hợp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khí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hidro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những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kết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hợp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với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vi-VN" altLang="en-US" sz="2400" dirty="0">
                <a:solidFill>
                  <a:srgbClr val="FFFF00"/>
                </a:solidFill>
              </a:rPr>
              <a:t>đơ</a:t>
            </a:r>
            <a:r>
              <a:rPr lang="en-US" altLang="en-US" sz="2400" dirty="0">
                <a:solidFill>
                  <a:srgbClr val="FFFF00"/>
                </a:solidFill>
              </a:rPr>
              <a:t>n </a:t>
            </a:r>
            <a:r>
              <a:rPr lang="en-US" altLang="en-US" sz="2400" dirty="0" err="1">
                <a:solidFill>
                  <a:srgbClr val="FFFF00"/>
                </a:solidFill>
              </a:rPr>
              <a:t>chất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oxi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mà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còn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thể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kết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hợp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vi-VN" altLang="en-US" sz="2400" dirty="0">
                <a:solidFill>
                  <a:srgbClr val="FFFF00"/>
                </a:solidFill>
              </a:rPr>
              <a:t>đư</a:t>
            </a:r>
            <a:r>
              <a:rPr lang="en-US" altLang="en-US" sz="2400" dirty="0" err="1">
                <a:solidFill>
                  <a:srgbClr val="FFFF00"/>
                </a:solidFill>
              </a:rPr>
              <a:t>ợc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với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nguyên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tố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oxi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trong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một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số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oxit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kim</a:t>
            </a:r>
            <a:r>
              <a:rPr lang="en-US" altLang="en-US" sz="2400" dirty="0">
                <a:solidFill>
                  <a:srgbClr val="FFFF00"/>
                </a:solidFill>
              </a:rPr>
              <a:t> </a:t>
            </a:r>
            <a:r>
              <a:rPr lang="en-US" altLang="en-US" sz="2400" dirty="0" err="1">
                <a:solidFill>
                  <a:srgbClr val="FFFF00"/>
                </a:solidFill>
              </a:rPr>
              <a:t>loại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Khí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hidro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tính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khử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Các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phản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này</a:t>
            </a:r>
            <a:r>
              <a:rPr lang="en-US" altLang="en-US" sz="2400" dirty="0"/>
              <a:t> </a:t>
            </a:r>
            <a:r>
              <a:rPr lang="vi-VN" altLang="en-US" sz="2400" dirty="0"/>
              <a:t>đ</a:t>
            </a:r>
            <a:r>
              <a:rPr lang="en-US" altLang="en-US" sz="2400" dirty="0" err="1"/>
              <a:t>ều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tỏa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nhiệt</a:t>
            </a:r>
            <a:r>
              <a:rPr lang="en-US" alt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286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>
            <a:extLst>
              <a:ext uri="{FF2B5EF4-FFF2-40B4-BE49-F238E27FC236}">
                <a16:creationId xmlns:a16="http://schemas.microsoft.com/office/drawing/2014/main" id="{B69667CA-B935-CB4C-9982-53D9DCBD24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710594"/>
              </p:ext>
            </p:extLst>
          </p:nvPr>
        </p:nvGraphicFramePr>
        <p:xfrm>
          <a:off x="14605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572000" imgH="3429000" progId="PowerPoint.Slide.8">
                  <p:embed/>
                </p:oleObj>
              </mc:Choice>
              <mc:Fallback>
                <p:oleObj name="Slide" r:id="rId2" imgW="4572000" imgH="3429000" progId="PowerPoint.Slide.8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B69667CA-B935-CB4C-9982-53D9DCBD24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BCB8B97-98D0-9049-989B-CCF6F7B996A5}"/>
              </a:ext>
            </a:extLst>
          </p:cNvPr>
          <p:cNvSpPr txBox="1"/>
          <p:nvPr/>
        </p:nvSpPr>
        <p:spPr>
          <a:xfrm>
            <a:off x="4999446" y="3287067"/>
            <a:ext cx="240465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III. ỨNG DỤNG </a:t>
            </a:r>
          </a:p>
        </p:txBody>
      </p:sp>
    </p:spTree>
    <p:extLst>
      <p:ext uri="{BB962C8B-B14F-4D97-AF65-F5344CB8AC3E}">
        <p14:creationId xmlns:p14="http://schemas.microsoft.com/office/powerpoint/2010/main" val="41576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207</TotalTime>
  <Words>383</Words>
  <Application>Microsoft Macintosh PowerPoint</Application>
  <PresentationFormat>Widescreen</PresentationFormat>
  <Paragraphs>81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MS Shell Dlg 2</vt:lpstr>
      <vt:lpstr>Times New Roman</vt:lpstr>
      <vt:lpstr>VNI-Centur</vt:lpstr>
      <vt:lpstr>Wingdings</vt:lpstr>
      <vt:lpstr>Wingdings 3</vt:lpstr>
      <vt:lpstr>Madison</vt:lpstr>
      <vt:lpstr>Slide</vt:lpstr>
      <vt:lpstr>HIDRO – NƯỚC NGUỒN NHIÊN LIỆU SẠCH</vt:lpstr>
      <vt:lpstr>VẤN ĐỀ 01: TÍNH CHẤT – ỨNG DỤNG CỦA HIDRO</vt:lpstr>
      <vt:lpstr>VẤN ĐỀ 01: TÍNH CHẤT – ỨNG DỤNG CỦA HIDRO</vt:lpstr>
      <vt:lpstr>VẤN ĐỀ 01: TÍNH CHẤT – ỨNG DỤNG CỦA HIDRO</vt:lpstr>
      <vt:lpstr>VẤN ĐỀ 01: TÍNH CHẤT – ỨNG DỤNG CỦA HIDRO</vt:lpstr>
      <vt:lpstr>VẤN ĐỀ 01: TÍNH CHẤT – ỨNG DỤNG CỦA HIDRO</vt:lpstr>
      <vt:lpstr>PowerPoint Presentation</vt:lpstr>
      <vt:lpstr>VẤN ĐỀ 01: TÍNH CHẤT – ỨNG DỤNG CỦA HIDRO</vt:lpstr>
      <vt:lpstr>PowerPoint Presentation</vt:lpstr>
      <vt:lpstr>VẤN ĐỀ 01: TÍNH CHẤT – ỨNG DỤNG CỦA HIDRO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 – NƯỚC NGUỒN NHIÊN LIỆU SẠCH</dc:title>
  <dc:creator>nguyen qui</dc:creator>
  <cp:lastModifiedBy>nguyen qui</cp:lastModifiedBy>
  <cp:revision>29</cp:revision>
  <dcterms:created xsi:type="dcterms:W3CDTF">2020-04-12T09:07:52Z</dcterms:created>
  <dcterms:modified xsi:type="dcterms:W3CDTF">2022-06-16T09:37:05Z</dcterms:modified>
</cp:coreProperties>
</file>